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70" r:id="rId2"/>
    <p:sldId id="358" r:id="rId3"/>
    <p:sldId id="365" r:id="rId4"/>
    <p:sldId id="359" r:id="rId5"/>
    <p:sldId id="362" r:id="rId6"/>
    <p:sldId id="363" r:id="rId7"/>
    <p:sldId id="364" r:id="rId8"/>
    <p:sldId id="352" r:id="rId9"/>
    <p:sldId id="349" r:id="rId10"/>
    <p:sldId id="333" r:id="rId11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4371B-258B-4531-A718-71A6731552A3}" type="datetimeFigureOut">
              <a:rPr lang="sv-SE" smtClean="0"/>
              <a:t>2019-11-26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048B6-38FA-4025-91C9-69DA9E08B0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7941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00FDD-B5E9-4FFD-A5F2-4C030E094DDD}" type="datetimeFigureOut">
              <a:rPr lang="sv-SE" smtClean="0"/>
              <a:t>2019-11-26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36CBC-AF4D-4138-83F4-9454DFEAD4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06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453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ESF –projekt</a:t>
            </a:r>
            <a:r>
              <a:rPr lang="sv-SE" baseline="0" dirty="0"/>
              <a:t> 2017 – maj 2020</a:t>
            </a:r>
          </a:p>
          <a:p>
            <a:r>
              <a:rPr lang="sv-SE" dirty="0"/>
              <a:t>Målen:</a:t>
            </a:r>
          </a:p>
          <a:p>
            <a:r>
              <a:rPr lang="sv-SE" dirty="0"/>
              <a:t>Utveckla</a:t>
            </a:r>
            <a:r>
              <a:rPr lang="sv-SE" baseline="0" dirty="0"/>
              <a:t> beprövade metoder, samverkansteam, jämna ut könsskillnader, Samordningsförbundens roll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520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/>
          </a:p>
          <a:p>
            <a:r>
              <a:rPr lang="sv-SE" dirty="0"/>
              <a:t>Beskriv sammansättningen i teamet.  Insatserna som en kedja. Vikten av att deltagaren träffar SAMMA personer Förklara ASF, vilka vi har</a:t>
            </a:r>
            <a:r>
              <a:rPr lang="is-IS" dirty="0"/>
              <a:t>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De metoder som</a:t>
            </a:r>
            <a:r>
              <a:rPr lang="sv-SE" baseline="0" dirty="0"/>
              <a:t> valts i MIA-projektet är personcentrerade och utgår från individens självbestämmande, ger stöd till deltagarna att få och behålla ett arbete</a:t>
            </a:r>
            <a:endParaRPr lang="sv-SE" dirty="0"/>
          </a:p>
          <a:p>
            <a:endParaRPr lang="is-I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34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“Våra” deltagare är något äldre, har lite högre utbildning jmf med övriga MIA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609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107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Tom mars 2019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02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02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76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75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4B0D0A-F0CC-4D6B-B2D5-D40444A41B8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56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487F8A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8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ast rubrik">
    <p:bg>
      <p:bgPr>
        <a:solidFill>
          <a:srgbClr val="F115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40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ast rubrik">
    <p:bg>
      <p:bgPr>
        <a:solidFill>
          <a:srgbClr val="52A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56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rubrik">
    <p:bg>
      <p:bgPr>
        <a:solidFill>
          <a:srgbClr val="599A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282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dast rubri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9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Endast rubrik">
    <p:bg>
      <p:bgPr>
        <a:solidFill>
          <a:srgbClr val="ED22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5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dast rubrik">
    <p:bg>
      <p:bgPr>
        <a:solidFill>
          <a:srgbClr val="1CA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25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1675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13B3-E9C2-4964-B112-489B660EBE38}" type="datetime1">
              <a:rPr lang="sv-SE" smtClean="0"/>
              <a:t>2019-11-26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  <p:pic>
        <p:nvPicPr>
          <p:cNvPr id="9" name="Bildobjekt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27" y="6271754"/>
            <a:ext cx="18179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81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2526-F08A-4D29-9245-F71AFCDD6522}" type="datetime1">
              <a:rPr lang="sv-SE" smtClean="0"/>
              <a:t>2019-11-26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  <p:pic>
        <p:nvPicPr>
          <p:cNvPr id="9" name="Bildobjekt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27" y="6271754"/>
            <a:ext cx="18179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568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CDA2-6C7C-48C9-8BD2-D96BDCBCC589}" type="datetime1">
              <a:rPr lang="sv-SE" smtClean="0"/>
              <a:t>2019-11-26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  <p:pic>
        <p:nvPicPr>
          <p:cNvPr id="8" name="Bildobjekt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27" y="6271754"/>
            <a:ext cx="18179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5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487F8A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61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A527-D98C-4734-A84B-A0E0126F22CD}" type="datetime1">
              <a:rPr lang="sv-SE" smtClean="0"/>
              <a:t>2019-11-26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  <p:pic>
        <p:nvPicPr>
          <p:cNvPr id="8" name="Bildobjekt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27" y="6271754"/>
            <a:ext cx="18179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0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ctrTitle"/>
          </p:nvPr>
        </p:nvSpPr>
        <p:spPr>
          <a:xfrm>
            <a:off x="1118152" y="1395413"/>
            <a:ext cx="10150033" cy="860753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Underrubrik 2"/>
          <p:cNvSpPr>
            <a:spLocks noGrp="1"/>
          </p:cNvSpPr>
          <p:nvPr>
            <p:ph type="subTitle" idx="1"/>
          </p:nvPr>
        </p:nvSpPr>
        <p:spPr>
          <a:xfrm>
            <a:off x="1125139" y="2502708"/>
            <a:ext cx="8927054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4310" y="61737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/>
              </a:defRPr>
            </a:lvl1pPr>
          </a:lstStyle>
          <a:p>
            <a:fld id="{429588A5-BC30-7840-BF1F-BA844707657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5878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Endast rubrik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6" y="422239"/>
            <a:ext cx="1377197" cy="608049"/>
          </a:xfrm>
          <a:prstGeom prst="rect">
            <a:avLst/>
          </a:prstGeom>
        </p:spPr>
      </p:pic>
      <p:sp>
        <p:nvSpPr>
          <p:cNvPr id="3" name="Rubrik 3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idx="1"/>
          </p:nvPr>
        </p:nvSpPr>
        <p:spPr>
          <a:xfrm>
            <a:off x="838202" y="1825625"/>
            <a:ext cx="10515600" cy="4351338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72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487F8A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4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487F8A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01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EF39-0BA3-4C05-AD38-3AD8FFFD7196}" type="datetime1">
              <a:rPr lang="sv-SE" smtClean="0"/>
              <a:t>2019-11-26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87F8A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B7C9-39BE-4F6C-97CB-1D60A6B0137D}" type="datetime1">
              <a:rPr lang="sv-SE" smtClean="0"/>
              <a:t>2019-11-26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1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1054-F179-4A07-8855-09F148A29E66}" type="datetime1">
              <a:rPr lang="sv-SE" smtClean="0"/>
              <a:t>2019-11-26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7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88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Endast rubrik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5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99BC3-9ABA-41E9-B7BD-9B137F385D04}" type="datetime1">
              <a:rPr lang="sv-SE" smtClean="0"/>
              <a:t>2019-11-26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1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33EC-8D16-4BE9-895A-58F6AA4A0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544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3"/>
          <p:cNvSpPr txBox="1">
            <a:spLocks/>
          </p:cNvSpPr>
          <p:nvPr/>
        </p:nvSpPr>
        <p:spPr>
          <a:xfrm>
            <a:off x="838201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000" b="1" i="0" u="none" strike="noStrike" kern="1200" cap="none" spc="0" normalizeH="0" baseline="0" noProof="0" dirty="0">
              <a:ln>
                <a:noFill/>
              </a:ln>
              <a:solidFill>
                <a:srgbClr val="487F8A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105" y="422239"/>
            <a:ext cx="1377197" cy="608049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4494120" y="1325701"/>
            <a:ext cx="3203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MIA-projektet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548" y="2117587"/>
            <a:ext cx="9734576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68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" y="5507183"/>
            <a:ext cx="12192000" cy="1350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MIA-projektet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@miaprojektet 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Platshållare för innehåll 9"/>
          <p:cNvSpPr txBox="1">
            <a:spLocks/>
          </p:cNvSpPr>
          <p:nvPr/>
        </p:nvSpPr>
        <p:spPr>
          <a:xfrm>
            <a:off x="329045" y="5907808"/>
            <a:ext cx="11599719" cy="648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MIA-projektet		@</a:t>
            </a:r>
            <a:r>
              <a:rPr kumimoji="0" lang="sv-S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miaprojektet</a:t>
            </a: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		www.miaprojektet.se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78" y="5907809"/>
            <a:ext cx="421269" cy="421269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3" r="26204"/>
          <a:stretch/>
        </p:blipFill>
        <p:spPr>
          <a:xfrm>
            <a:off x="4379942" y="5814436"/>
            <a:ext cx="555483" cy="608012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312817" y="1279015"/>
            <a:ext cx="7566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Ingen ska hamna mellan stolarna…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34" y="2128959"/>
            <a:ext cx="9734576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629508" y="2778368"/>
            <a:ext cx="75144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sv-SE" sz="2800" dirty="0"/>
              <a:t>MIA=Mobilisering inför arbete</a:t>
            </a:r>
          </a:p>
          <a:p>
            <a:pPr lvl="0"/>
            <a:endParaRPr lang="sv-SE" sz="2800" dirty="0"/>
          </a:p>
          <a:p>
            <a:pPr marL="285750" lvl="0" indent="-285750">
              <a:buFontTx/>
              <a:buChar char="-"/>
            </a:pPr>
            <a:r>
              <a:rPr lang="sv-SE" sz="2800" dirty="0"/>
              <a:t>Mål att erbjuda samordnat stöd för personer som står långt från arbetsmarknaden.</a:t>
            </a:r>
          </a:p>
          <a:p>
            <a:pPr marL="285750" lvl="0" indent="-285750">
              <a:buFontTx/>
              <a:buChar char="-"/>
            </a:pPr>
            <a:r>
              <a:rPr lang="sv-SE" sz="2800" dirty="0"/>
              <a:t>Genom stöd öka möjligheten till studier, arbete, ordinarie arbetsmarknadsinriktade insatser samt egen försörjning. </a:t>
            </a:r>
          </a:p>
          <a:p>
            <a:endParaRPr lang="sv-SE" sz="2800" dirty="0"/>
          </a:p>
        </p:txBody>
      </p:sp>
      <p:sp>
        <p:nvSpPr>
          <p:cNvPr id="3" name="textruta 2"/>
          <p:cNvSpPr txBox="1"/>
          <p:nvPr/>
        </p:nvSpPr>
        <p:spPr>
          <a:xfrm>
            <a:off x="1723292" y="1664677"/>
            <a:ext cx="6869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Vad är MIA-projektet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126" y="3411416"/>
            <a:ext cx="1646237" cy="1406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66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752"/>
          <a:stretch/>
        </p:blipFill>
        <p:spPr>
          <a:xfrm>
            <a:off x="8908456" y="1925693"/>
            <a:ext cx="3057472" cy="4032000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838200" y="375958"/>
            <a:ext cx="8623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 ger mod och möjligheter till människor som behöver det</a:t>
            </a:r>
          </a:p>
        </p:txBody>
      </p:sp>
      <p:sp>
        <p:nvSpPr>
          <p:cNvPr id="6" name="Platshållare för innehåll 4"/>
          <p:cNvSpPr txBox="1">
            <a:spLocks/>
          </p:cNvSpPr>
          <p:nvPr/>
        </p:nvSpPr>
        <p:spPr>
          <a:xfrm>
            <a:off x="838199" y="2054255"/>
            <a:ext cx="7371523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5400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samordningsförbund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5400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16</a:t>
            </a: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kommuner</a:t>
            </a:r>
          </a:p>
          <a:p>
            <a:pPr marL="0" lvl="0" indent="0">
              <a:buNone/>
              <a:defRPr/>
            </a:pPr>
            <a:r>
              <a:rPr lang="sv-SE" sz="5400" b="1" dirty="0">
                <a:solidFill>
                  <a:srgbClr val="F11588"/>
                </a:solidFill>
              </a:rPr>
              <a:t>2/3 </a:t>
            </a:r>
            <a:r>
              <a:rPr lang="sv-SE" sz="3200" b="1" dirty="0">
                <a:solidFill>
                  <a:prstClr val="black"/>
                </a:solidFill>
              </a:rPr>
              <a:t>finansieras av Europiska socialfonden (ESF)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lang="sv-SE" sz="5400" b="1" dirty="0">
                <a:solidFill>
                  <a:srgbClr val="F11588"/>
                </a:solidFill>
              </a:rPr>
              <a:t>16-64 </a:t>
            </a:r>
            <a:r>
              <a:rPr lang="sv-SE" sz="3200" b="1" dirty="0">
                <a:solidFill>
                  <a:prstClr val="black"/>
                </a:solidFill>
              </a:rPr>
              <a:t>år</a:t>
            </a:r>
            <a:r>
              <a:rPr lang="sv-SE" sz="5400" b="1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sv-SE" sz="5400" b="1" dirty="0">
                <a:solidFill>
                  <a:srgbClr val="F11588"/>
                </a:solidFill>
              </a:rPr>
              <a:t>16-35 </a:t>
            </a:r>
            <a:r>
              <a:rPr lang="sv-SE" sz="3200" b="1" dirty="0">
                <a:solidFill>
                  <a:prstClr val="black"/>
                </a:solidFill>
              </a:rPr>
              <a:t>år, är prioriterad grupp</a:t>
            </a:r>
            <a:r>
              <a:rPr lang="sv-SE" sz="5400" b="1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  <a:defRPr/>
            </a:pPr>
            <a:endParaRPr kumimoji="0" lang="sv-SE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30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629508" y="2778368"/>
            <a:ext cx="75144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sv-SE" sz="2800" dirty="0"/>
              <a:t>Samverkansteam mellan FK, AF och kommunen.</a:t>
            </a:r>
          </a:p>
          <a:p>
            <a:pPr marL="285750" indent="-285750">
              <a:buFontTx/>
              <a:buChar char="-"/>
            </a:pPr>
            <a:r>
              <a:rPr lang="sv-SE" sz="2800" dirty="0"/>
              <a:t>Från Danderyds kommun Carin Palmgren och Mamun Habib </a:t>
            </a:r>
          </a:p>
          <a:p>
            <a:pPr marL="285750" indent="-285750">
              <a:buFontTx/>
              <a:buChar char="-"/>
            </a:pPr>
            <a:r>
              <a:rPr lang="sv-SE" sz="2800" dirty="0"/>
              <a:t>Remitteras även från vården </a:t>
            </a:r>
          </a:p>
          <a:p>
            <a:pPr marL="285750" indent="-285750">
              <a:buFontTx/>
              <a:buChar char="-"/>
            </a:pPr>
            <a:r>
              <a:rPr lang="sv-SE" sz="2800" dirty="0"/>
              <a:t>Individen kan anmäla sig själv</a:t>
            </a:r>
          </a:p>
          <a:p>
            <a:pPr marL="285750" indent="-285750">
              <a:buFontTx/>
              <a:buChar char="-"/>
            </a:pPr>
            <a:r>
              <a:rPr lang="sv-SE" sz="2800" dirty="0"/>
              <a:t>Fokus på behov, önskemål, förutsättningar och motivation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723292" y="1664677"/>
            <a:ext cx="6869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MIA-</a:t>
            </a:r>
            <a:r>
              <a:rPr lang="sv-SE" sz="4400" b="1" dirty="0" err="1"/>
              <a:t>inremitteringsteam</a:t>
            </a:r>
            <a:endParaRPr lang="sv-SE" sz="4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126" y="3411416"/>
            <a:ext cx="1646237" cy="1406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55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838200" y="375959"/>
            <a:ext cx="8575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Deltagarens väg - insatser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111250" y="1158876"/>
            <a:ext cx="88265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Inremitterande teamet – myndighetsövergripande kartläggning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(FK/AF, Kommunen, ) där deltagaren är med!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 </a:t>
            </a: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Gruppaktiviteter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Motiverande kurser – start </a:t>
            </a:r>
            <a:r>
              <a:rPr lang="sv-SE" sz="2400" dirty="0">
                <a:solidFill>
                  <a:prstClr val="black"/>
                </a:solidFill>
                <a:latin typeface="Calibri"/>
              </a:rPr>
              <a:t>14 januari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</a:t>
            </a: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Arbetsträning på Arbetsintegrerande sociala företag (ASF)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Selmas Hundcenter,  Re:Innovation,  </a:t>
            </a:r>
            <a:r>
              <a:rPr lang="sv-SE" sz="2400" i="1" dirty="0">
                <a:solidFill>
                  <a:prstClr val="black"/>
                </a:solidFill>
                <a:latin typeface="Calibri"/>
              </a:rPr>
              <a:t>Berga Beds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Individuell </a:t>
            </a:r>
            <a:r>
              <a:rPr lang="sv-SE" sz="2400" b="1" dirty="0">
                <a:solidFill>
                  <a:prstClr val="black"/>
                </a:solidFill>
                <a:latin typeface="Calibri"/>
              </a:rPr>
              <a:t>stöd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sz="2400" dirty="0">
                <a:solidFill>
                  <a:prstClr val="black"/>
                </a:solidFill>
                <a:latin typeface="Calibri"/>
              </a:rPr>
              <a:t>Utifrån behov och önskemål. Stöd under arbetsträning samt på arbetsplatsen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10"/>
          <a:stretch/>
        </p:blipFill>
        <p:spPr>
          <a:xfrm>
            <a:off x="9289472" y="1588974"/>
            <a:ext cx="2687181" cy="4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1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978408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accent5"/>
                </a:solidFill>
              </a:rPr>
              <a:t>Typisk deltagare </a:t>
            </a:r>
            <a:br>
              <a:rPr lang="sv-SE" dirty="0">
                <a:solidFill>
                  <a:schemeClr val="accent5"/>
                </a:solidFill>
              </a:rPr>
            </a:br>
            <a:endParaRPr lang="sv-SE" sz="2400" dirty="0">
              <a:solidFill>
                <a:schemeClr val="accent5"/>
              </a:solidFill>
            </a:endParaRPr>
          </a:p>
        </p:txBody>
      </p:sp>
      <p:pic>
        <p:nvPicPr>
          <p:cNvPr id="2" name="Platshållare för innehåll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69441" y="1200848"/>
            <a:ext cx="2429692" cy="2411700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536720" y="3847706"/>
            <a:ext cx="42362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Kvinna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41 år,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 gymnasieutbildning,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remitterad från FK och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har haft offentlig försörjning mellan 3-6 år.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 en utmattningsdiagnos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Är inskriven i psykiatrin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786153" y="3800081"/>
            <a:ext cx="421115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41 år,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 gymnasieutbildning,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remitterad från kommunen,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har haft offentlig försörjning mellan 1-3 år.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 en neuropsykiatrisk diagnos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Etablerad kontakt med psykiatrin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 kontakt med socialpsykiatrin/LSS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1" r="59971"/>
          <a:stretch/>
        </p:blipFill>
        <p:spPr>
          <a:xfrm>
            <a:off x="9831598" y="1758315"/>
            <a:ext cx="1974787" cy="403200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564552" y="6234610"/>
            <a:ext cx="7634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51 % av kvinnorna och 45 % av männen har haft offentlig försörjning mer än 3 år</a:t>
            </a:r>
          </a:p>
        </p:txBody>
      </p:sp>
    </p:spTree>
    <p:extLst>
      <p:ext uri="{BB962C8B-B14F-4D97-AF65-F5344CB8AC3E}">
        <p14:creationId xmlns:p14="http://schemas.microsoft.com/office/powerpoint/2010/main" val="222377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752"/>
          <a:stretch/>
        </p:blipFill>
        <p:spPr>
          <a:xfrm>
            <a:off x="8908456" y="1925693"/>
            <a:ext cx="3057472" cy="4032000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838200" y="375959"/>
            <a:ext cx="8623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Deltagarens väg</a:t>
            </a:r>
          </a:p>
        </p:txBody>
      </p:sp>
      <p:sp>
        <p:nvSpPr>
          <p:cNvPr id="6" name="Platshållare för innehåll 4"/>
          <p:cNvSpPr txBox="1">
            <a:spLocks/>
          </p:cNvSpPr>
          <p:nvPr/>
        </p:nvSpPr>
        <p:spPr>
          <a:xfrm>
            <a:off x="838199" y="2054255"/>
            <a:ext cx="7371523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091489" y="1659276"/>
            <a:ext cx="7467600" cy="433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Handledaren/coachen följer deltagaren till nästa steg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Arbete/studier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Insatser från Arbetsförmedlingen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Förstärkta samarbetet FK/AF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Åter till Försäkringskassan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Sysselsättning hos kommunen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97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38200" y="377063"/>
            <a:ext cx="8623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800" b="1" dirty="0">
                <a:solidFill>
                  <a:prstClr val="black"/>
                </a:solidFill>
                <a:latin typeface="Calibri"/>
              </a:rPr>
              <a:t>Hur har det gått? </a:t>
            </a:r>
            <a:endParaRPr kumimoji="0" lang="sv-SE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innehåll 4"/>
          <p:cNvSpPr txBox="1">
            <a:spLocks/>
          </p:cNvSpPr>
          <p:nvPr/>
        </p:nvSpPr>
        <p:spPr>
          <a:xfrm>
            <a:off x="838198" y="2054753"/>
            <a:ext cx="10093692" cy="3328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5399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841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kvinnor och</a:t>
            </a:r>
            <a:r>
              <a:rPr kumimoji="0" lang="sv-SE" sz="5399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604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män har skrivits in i projektet tom. april 2019</a:t>
            </a:r>
          </a:p>
          <a:p>
            <a:pPr marL="0" marR="0" lvl="0" indent="0" algn="l" defTabSz="9143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5399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834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 avslutats</a:t>
            </a:r>
          </a:p>
          <a:p>
            <a:pPr marL="0" marR="0" lvl="0" indent="0" algn="l" defTabSz="9143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5399" b="1" i="0" u="none" strike="noStrike" kern="1200" cap="none" spc="0" normalizeH="0" baseline="0" noProof="0" dirty="0">
                <a:ln>
                  <a:noFill/>
                </a:ln>
                <a:solidFill>
                  <a:srgbClr val="F1158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452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 börjat arbeta, studera eller deltar i ordinarie arbetsförberedande insatser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9" y="5018513"/>
            <a:ext cx="5182448" cy="172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8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38200" y="375959"/>
            <a:ext cx="8993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MIA Södra Roslagen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91" r="19463"/>
          <a:stretch/>
        </p:blipFill>
        <p:spPr>
          <a:xfrm>
            <a:off x="9461704" y="2908081"/>
            <a:ext cx="2598494" cy="4034175"/>
          </a:xfrm>
          <a:prstGeom prst="rect">
            <a:avLst/>
          </a:prstGeom>
        </p:spPr>
      </p:pic>
      <p:sp>
        <p:nvSpPr>
          <p:cNvPr id="5" name="Platshållare för innehåll 2"/>
          <p:cNvSpPr txBox="1">
            <a:spLocks/>
          </p:cNvSpPr>
          <p:nvPr/>
        </p:nvSpPr>
        <p:spPr>
          <a:xfrm>
            <a:off x="202470" y="1288319"/>
            <a:ext cx="10620547" cy="50428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Mål					 Resultat tom juli 2019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170 deltagare</a:t>
            </a:r>
            <a:r>
              <a:rPr lang="sv-SE" sz="25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		</a:t>
            </a:r>
            <a:r>
              <a:rPr kumimoji="0" lang="sv-S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	144 deltagare (93 avslutade)</a:t>
            </a:r>
            <a:endParaRPr kumimoji="0" lang="sv-SE" sz="25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v-SE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30 % till arbete eller studier		22 %: 17 deltagare, till arbete.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					4 deltagare till studier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 40 % till ordinarie insatser		42 % 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till ordinarie insatser inom 							kommunen/AF</a:t>
            </a:r>
          </a:p>
        </p:txBody>
      </p:sp>
    </p:spTree>
    <p:extLst>
      <p:ext uri="{BB962C8B-B14F-4D97-AF65-F5344CB8AC3E}">
        <p14:creationId xmlns:p14="http://schemas.microsoft.com/office/powerpoint/2010/main" val="261263386"/>
      </p:ext>
    </p:extLst>
  </p:cSld>
  <p:clrMapOvr>
    <a:masterClrMapping/>
  </p:clrMapOvr>
</p:sld>
</file>

<file path=ppt/theme/theme1.xml><?xml version="1.0" encoding="utf-8"?>
<a:theme xmlns:a="http://schemas.openxmlformats.org/drawingml/2006/main" name="Mall_Ö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l MIA projektet" id="{014B7154-17A6-4DDE-A3AB-EA49B724DF25}" vid="{912F0B34-FFF8-4559-9E77-C6D40CBC9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416</Words>
  <Application>Microsoft Office PowerPoint</Application>
  <PresentationFormat>Bredbild</PresentationFormat>
  <Paragraphs>86</Paragraphs>
  <Slides>10</Slides>
  <Notes>8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Mall_ÖS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Typisk deltagare  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MiaRT</dc:creator>
  <cp:lastModifiedBy>Ljubica Vranjes</cp:lastModifiedBy>
  <cp:revision>66</cp:revision>
  <cp:lastPrinted>2019-09-16T14:26:12Z</cp:lastPrinted>
  <dcterms:created xsi:type="dcterms:W3CDTF">2019-09-02T12:46:05Z</dcterms:created>
  <dcterms:modified xsi:type="dcterms:W3CDTF">2019-11-26T12:04:09Z</dcterms:modified>
</cp:coreProperties>
</file>