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8"/>
  </p:notesMasterIdLst>
  <p:sldIdLst>
    <p:sldId id="270" r:id="rId5"/>
    <p:sldId id="272" r:id="rId6"/>
    <p:sldId id="258" r:id="rId7"/>
    <p:sldId id="273" r:id="rId8"/>
    <p:sldId id="259" r:id="rId9"/>
    <p:sldId id="274" r:id="rId10"/>
    <p:sldId id="263" r:id="rId11"/>
    <p:sldId id="275" r:id="rId12"/>
    <p:sldId id="271" r:id="rId13"/>
    <p:sldId id="266" r:id="rId14"/>
    <p:sldId id="268" r:id="rId15"/>
    <p:sldId id="269" r:id="rId16"/>
    <p:sldId id="279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50E20E76-DE79-4C2E-A0B6-625FFD9ADC3A}">
          <p14:sldIdLst>
            <p14:sldId id="270"/>
          </p14:sldIdLst>
        </p14:section>
        <p14:section name="Namnlöst avsnitt" id="{94B4B619-F411-4CAE-9161-75292BA5C90F}">
          <p14:sldIdLst>
            <p14:sldId id="272"/>
            <p14:sldId id="258"/>
            <p14:sldId id="273"/>
            <p14:sldId id="259"/>
            <p14:sldId id="274"/>
            <p14:sldId id="263"/>
            <p14:sldId id="275"/>
            <p14:sldId id="271"/>
            <p14:sldId id="266"/>
            <p14:sldId id="268"/>
            <p14:sldId id="269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EB9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586B5-6A5E-4658-B984-6AAB790F2ACD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4C346-3409-4E92-9F14-2464085F72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93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4C346-3409-4E92-9F14-2464085F724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65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07627"/>
            <a:ext cx="9144000" cy="195312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C1FECC-D55E-E070-B712-08F1438FE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35507"/>
            <a:ext cx="9144000" cy="202229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8365372-7801-1D33-E98B-AAA64B6A6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760" y="6286396"/>
            <a:ext cx="6990715" cy="331152"/>
          </a:xfrm>
        </p:spPr>
        <p:txBody>
          <a:bodyPr anchor="b" anchorCtr="0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och skriv namn och datum</a:t>
            </a:r>
          </a:p>
        </p:txBody>
      </p:sp>
    </p:spTree>
    <p:extLst>
      <p:ext uri="{BB962C8B-B14F-4D97-AF65-F5344CB8AC3E}">
        <p14:creationId xmlns:p14="http://schemas.microsoft.com/office/powerpoint/2010/main" val="257226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B2CE599-3F4E-D878-F00B-240781FE6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54652" y="0"/>
            <a:ext cx="2037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E3A5251C-3681-9F15-E617-74EB74E19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7224" y="1497012"/>
            <a:ext cx="10877552" cy="4225925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DEAA01F-8142-73CA-0F61-2555376B7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" y="258557"/>
            <a:ext cx="8827503" cy="104795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4652" y="6383442"/>
            <a:ext cx="1380124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474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0B61D78-E4C8-C21E-368F-B5C9F8FD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36000" y="3429000"/>
            <a:ext cx="525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5615714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5608370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C97DD3A8-9AF0-4828-C53B-4328591E3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800" y="3765600"/>
            <a:ext cx="45576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 marL="540000" indent="-180000">
              <a:defRPr sz="1400">
                <a:solidFill>
                  <a:schemeClr val="bg1"/>
                </a:solidFill>
              </a:defRPr>
            </a:lvl3pPr>
            <a:lvl4pPr marL="720000" indent="-180000">
              <a:defRPr sz="1400">
                <a:solidFill>
                  <a:schemeClr val="bg1"/>
                </a:solidFill>
              </a:defRPr>
            </a:lvl4pPr>
            <a:lvl5pPr marL="900000" indent="-18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E807F362-43A3-635D-591B-6EDE068B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5256212" cy="34308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53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5615714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5608370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E807F362-43A3-635D-591B-6EDE068B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5256212" cy="34308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0B61D78-E4C8-C21E-368F-B5C9F8FD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36000" y="3429000"/>
            <a:ext cx="2628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C97DD3A8-9AF0-4828-C53B-4328591E3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800" y="3765600"/>
            <a:ext cx="19512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E4A2D28-4625-A65E-F9F4-DD254789F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4000" y="3429000"/>
            <a:ext cx="2628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5">
            <a:extLst>
              <a:ext uri="{FF2B5EF4-FFF2-40B4-BE49-F238E27FC236}">
                <a16:creationId xmlns:a16="http://schemas.microsoft.com/office/drawing/2014/main" id="{614FA6F8-A08F-CA11-0059-31CB8C568E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3600" y="3765600"/>
            <a:ext cx="19512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553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0B61D78-E4C8-C21E-368F-B5C9F8FD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3788" y="0"/>
            <a:ext cx="2628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E4A2D28-4625-A65E-F9F4-DD254789F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35788" y="3429000"/>
            <a:ext cx="2628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5615714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5608370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C97DD3A8-9AF0-4828-C53B-4328591E3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0588" y="336600"/>
            <a:ext cx="19512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12" name="Platshållare för text 15">
            <a:extLst>
              <a:ext uri="{FF2B5EF4-FFF2-40B4-BE49-F238E27FC236}">
                <a16:creationId xmlns:a16="http://schemas.microsoft.com/office/drawing/2014/main" id="{614FA6F8-A08F-CA11-0059-31CB8C568E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5388" y="3765600"/>
            <a:ext cx="19512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E807F362-43A3-635D-591B-6EDE068B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2628000" cy="34308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bild 9">
            <a:extLst>
              <a:ext uri="{FF2B5EF4-FFF2-40B4-BE49-F238E27FC236}">
                <a16:creationId xmlns:a16="http://schemas.microsoft.com/office/drawing/2014/main" id="{5386E016-EF91-0AAC-B48A-648264A2E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64000" y="3427200"/>
            <a:ext cx="2628000" cy="34308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9975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tt innehåll och två 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E4A2D28-4625-A65E-F9F4-DD254789F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4000" y="3429000"/>
            <a:ext cx="2628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8246372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8235588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E807F362-43A3-635D-591B-6EDE068B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64000" y="0"/>
            <a:ext cx="2628000" cy="34308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12" name="Platshållare för text 15">
            <a:extLst>
              <a:ext uri="{FF2B5EF4-FFF2-40B4-BE49-F238E27FC236}">
                <a16:creationId xmlns:a16="http://schemas.microsoft.com/office/drawing/2014/main" id="{614FA6F8-A08F-CA11-0059-31CB8C568E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3600" y="3765600"/>
            <a:ext cx="19512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06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27B555F-AE71-F008-5040-897D1213A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54652" y="0"/>
            <a:ext cx="2037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6" y="927947"/>
            <a:ext cx="7444099" cy="1645919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6" y="2851573"/>
            <a:ext cx="7444099" cy="13939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och skriv underrubrik</a:t>
            </a:r>
          </a:p>
        </p:txBody>
      </p:sp>
    </p:spTree>
    <p:extLst>
      <p:ext uri="{BB962C8B-B14F-4D97-AF65-F5344CB8AC3E}">
        <p14:creationId xmlns:p14="http://schemas.microsoft.com/office/powerpoint/2010/main" val="2052155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sida fär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6" y="927947"/>
            <a:ext cx="7444099" cy="1645919"/>
          </a:xfrm>
        </p:spPr>
        <p:txBody>
          <a:bodyPr anchor="b" anchorCtr="0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6" y="2851573"/>
            <a:ext cx="7444099" cy="13939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och skriv underrubrik</a:t>
            </a:r>
          </a:p>
        </p:txBody>
      </p:sp>
      <p:pic>
        <p:nvPicPr>
          <p:cNvPr id="5" name="Logotyp negativ">
            <a:extLst>
              <a:ext uri="{FF2B5EF4-FFF2-40B4-BE49-F238E27FC236}">
                <a16:creationId xmlns:a16="http://schemas.microsoft.com/office/drawing/2014/main" id="{BA428F78-FAF7-FB95-5681-1C5F9D701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70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6" y="927947"/>
            <a:ext cx="5608503" cy="1645919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6" y="2851573"/>
            <a:ext cx="5608503" cy="13939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och skriv underrubrik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24E71E32-748A-2D8D-057D-C54B91B0B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5256212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77187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färg med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6" y="927947"/>
            <a:ext cx="5608800" cy="1645919"/>
          </a:xfrm>
        </p:spPr>
        <p:txBody>
          <a:bodyPr anchor="b" anchorCtr="0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6" y="2851573"/>
            <a:ext cx="5608800" cy="13939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och skriv underrubrik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24E71E32-748A-2D8D-057D-C54B91B0B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5256212" cy="68580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pic>
        <p:nvPicPr>
          <p:cNvPr id="6" name="Logotyp negativ">
            <a:extLst>
              <a:ext uri="{FF2B5EF4-FFF2-40B4-BE49-F238E27FC236}">
                <a16:creationId xmlns:a16="http://schemas.microsoft.com/office/drawing/2014/main" id="{E3547C8A-1279-B1FD-95A8-1B2985B57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2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" y="3163147"/>
            <a:ext cx="10864849" cy="1239508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5" y="4707467"/>
            <a:ext cx="10864849" cy="10154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och skriv underrubrik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49410FF-2395-C10B-617D-397637DC3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64400" cy="3116263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6D5C9BA9-FF5D-8306-E9B0-A11E95879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3800" y="-1"/>
            <a:ext cx="4064400" cy="3116263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E0AC5C21-6CEF-C3F7-91FB-F74BA51E6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600" y="-1"/>
            <a:ext cx="4064400" cy="3116263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34368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fär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07627"/>
            <a:ext cx="9144000" cy="195312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C1FECC-D55E-E070-B712-08F1438FE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35507"/>
            <a:ext cx="9144000" cy="202229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8365372-7801-1D33-E98B-AAA64B6A6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760" y="6286396"/>
            <a:ext cx="6990715" cy="331152"/>
          </a:xfrm>
        </p:spPr>
        <p:txBody>
          <a:bodyPr anchor="b" anchorCtr="0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och skriv namn och datum</a:t>
            </a:r>
          </a:p>
        </p:txBody>
      </p:sp>
      <p:pic>
        <p:nvPicPr>
          <p:cNvPr id="4" name="Logotyp negativ">
            <a:extLst>
              <a:ext uri="{FF2B5EF4-FFF2-40B4-BE49-F238E27FC236}">
                <a16:creationId xmlns:a16="http://schemas.microsoft.com/office/drawing/2014/main" id="{C4D7E1E2-FF39-2FFB-F15B-1DC461E4F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färg tre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" y="3163147"/>
            <a:ext cx="10864849" cy="1239508"/>
          </a:xfrm>
        </p:spPr>
        <p:txBody>
          <a:bodyPr anchor="b" anchorCtr="0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5" y="4707467"/>
            <a:ext cx="10864849" cy="10154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och skriv underrubrik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49410FF-2395-C10B-617D-397637DC3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64400" cy="3116263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6D5C9BA9-FF5D-8306-E9B0-A11E95879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3800" y="-1"/>
            <a:ext cx="4064400" cy="3116263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E0AC5C21-6CEF-C3F7-91FB-F74BA51E6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600" y="-1"/>
            <a:ext cx="4064400" cy="3116263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pic>
        <p:nvPicPr>
          <p:cNvPr id="4" name="Logotyp negativ">
            <a:extLst>
              <a:ext uri="{FF2B5EF4-FFF2-40B4-BE49-F238E27FC236}">
                <a16:creationId xmlns:a16="http://schemas.microsoft.com/office/drawing/2014/main" id="{2726BCC9-6959-BEE7-EE59-F7E3EE6AC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89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010526"/>
            <a:ext cx="9144000" cy="1712412"/>
          </a:xfrm>
        </p:spPr>
        <p:txBody>
          <a:bodyPr anchor="t" anchorCtr="0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och skriv tackfras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8365372-7801-1D33-E98B-AAA64B6A6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760" y="6286396"/>
            <a:ext cx="6990715" cy="331152"/>
          </a:xfrm>
        </p:spPr>
        <p:txBody>
          <a:bodyPr anchor="b" anchorCtr="0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och skriv kontaktuppgifter</a:t>
            </a:r>
          </a:p>
        </p:txBody>
      </p:sp>
      <p:pic>
        <p:nvPicPr>
          <p:cNvPr id="3" name="Logotyp negativ">
            <a:extLst>
              <a:ext uri="{FF2B5EF4-FFF2-40B4-BE49-F238E27FC236}">
                <a16:creationId xmlns:a16="http://schemas.microsoft.com/office/drawing/2014/main" id="{180782C6-53AD-F0F0-E991-3920D384C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2611" y="2021068"/>
            <a:ext cx="5112000" cy="12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39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si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575" y="1497013"/>
            <a:ext cx="5608638" cy="2113200"/>
          </a:xfrm>
        </p:spPr>
        <p:txBody>
          <a:bodyPr anchor="t" anchorCtr="0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och skriv tackfras</a:t>
            </a:r>
          </a:p>
        </p:txBody>
      </p:sp>
      <p:sp>
        <p:nvSpPr>
          <p:cNvPr id="3" name="Platshållare för bild 9">
            <a:extLst>
              <a:ext uri="{FF2B5EF4-FFF2-40B4-BE49-F238E27FC236}">
                <a16:creationId xmlns:a16="http://schemas.microsoft.com/office/drawing/2014/main" id="{4872702C-4BB7-4DD8-9799-E6881748B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35788" y="0"/>
            <a:ext cx="5256212" cy="68580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pic>
        <p:nvPicPr>
          <p:cNvPr id="4" name="Logotyp negativ">
            <a:extLst>
              <a:ext uri="{FF2B5EF4-FFF2-40B4-BE49-F238E27FC236}">
                <a16:creationId xmlns:a16="http://schemas.microsoft.com/office/drawing/2014/main" id="{3E1D66BA-2842-B624-FD76-9BCF7C1ED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1894" y="4634891"/>
            <a:ext cx="3132000" cy="7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06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sida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575" y="1497013"/>
            <a:ext cx="5608638" cy="2113200"/>
          </a:xfrm>
        </p:spPr>
        <p:txBody>
          <a:bodyPr anchor="t" anchorCtr="0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och skriv tackfras</a:t>
            </a:r>
          </a:p>
        </p:txBody>
      </p:sp>
      <p:pic>
        <p:nvPicPr>
          <p:cNvPr id="4" name="Logotyp negativ">
            <a:extLst>
              <a:ext uri="{FF2B5EF4-FFF2-40B4-BE49-F238E27FC236}">
                <a16:creationId xmlns:a16="http://schemas.microsoft.com/office/drawing/2014/main" id="{3E1D66BA-2842-B624-FD76-9BCF7C1ED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1894" y="4634891"/>
            <a:ext cx="3132000" cy="750822"/>
          </a:xfrm>
          <a:prstGeom prst="rect">
            <a:avLst/>
          </a:prstGeom>
        </p:spPr>
      </p:pic>
      <p:sp>
        <p:nvSpPr>
          <p:cNvPr id="5" name="Platshållare för bild 9">
            <a:extLst>
              <a:ext uri="{FF2B5EF4-FFF2-40B4-BE49-F238E27FC236}">
                <a16:creationId xmlns:a16="http://schemas.microsoft.com/office/drawing/2014/main" id="{D0DB069A-7AED-FFFA-95D4-8823829A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35788" y="0"/>
            <a:ext cx="5256212" cy="34308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5733F0C-472D-E0E2-740D-7C2A419C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36000" y="3429000"/>
            <a:ext cx="525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32B61EFD-5C29-E5C1-2D16-092B9F0DA0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2800" y="3765600"/>
            <a:ext cx="45576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tx1"/>
              </a:buClr>
              <a:defRPr sz="1400">
                <a:solidFill>
                  <a:schemeClr val="tx1"/>
                </a:solidFill>
              </a:defRPr>
            </a:lvl1pPr>
            <a:lvl2pPr marL="360000" indent="-180000">
              <a:defRPr sz="1400">
                <a:solidFill>
                  <a:schemeClr val="tx1"/>
                </a:solidFill>
              </a:defRPr>
            </a:lvl2pPr>
            <a:lvl3pPr marL="540000" indent="-180000">
              <a:defRPr sz="1400">
                <a:solidFill>
                  <a:schemeClr val="tx1"/>
                </a:solidFill>
              </a:defRPr>
            </a:lvl3pPr>
            <a:lvl4pPr marL="720000" indent="-180000">
              <a:defRPr sz="1400">
                <a:solidFill>
                  <a:schemeClr val="tx1"/>
                </a:solidFill>
              </a:defRPr>
            </a:lvl4pPr>
            <a:lvl5pPr marL="90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och skriv kontaktuppgifter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2518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3CB6-1D0D-4020-9EF4-34959CD425E0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4D98-8AE9-4B36-9268-76F847518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43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3615FC79-AC27-776E-E6B3-9B31B586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01199"/>
          </a:xfrm>
          <a:solidFill>
            <a:schemeClr val="bg2"/>
          </a:solidFill>
        </p:spPr>
        <p:txBody>
          <a:bodyPr tIns="54000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och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07627"/>
            <a:ext cx="9144000" cy="1953126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C1FECC-D55E-E070-B712-08F1438FE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35507"/>
            <a:ext cx="9144000" cy="20222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5749803-3E74-504F-776B-31EFB63EDD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759" y="6286396"/>
            <a:ext cx="6990715" cy="331152"/>
          </a:xfrm>
        </p:spPr>
        <p:txBody>
          <a:bodyPr anchor="b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sv-SE" dirty="0"/>
              <a:t>Klicka och skriv namn och datum</a:t>
            </a:r>
          </a:p>
        </p:txBody>
      </p:sp>
    </p:spTree>
    <p:extLst>
      <p:ext uri="{BB962C8B-B14F-4D97-AF65-F5344CB8AC3E}">
        <p14:creationId xmlns:p14="http://schemas.microsoft.com/office/powerpoint/2010/main" val="1754682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rlig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media 4">
            <a:extLst>
              <a:ext uri="{FF2B5EF4-FFF2-40B4-BE49-F238E27FC236}">
                <a16:creationId xmlns:a16="http://schemas.microsoft.com/office/drawing/2014/main" id="{626B1AC7-545B-EEF6-B03D-8616B7F22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12192000" cy="6001200"/>
          </a:xfrm>
          <a:solidFill>
            <a:schemeClr val="bg2"/>
          </a:solidFill>
        </p:spPr>
        <p:txBody>
          <a:bodyPr tIns="54000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rörlig bakgrund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07627"/>
            <a:ext cx="9144000" cy="1953126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C1FECC-D55E-E070-B712-08F1438FE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35507"/>
            <a:ext cx="9144000" cy="20222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5749803-3E74-504F-776B-31EFB63EDD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760" y="6286396"/>
            <a:ext cx="6990715" cy="331152"/>
          </a:xfrm>
        </p:spPr>
        <p:txBody>
          <a:bodyPr anchor="b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sv-SE" dirty="0"/>
              <a:t>Klicka och skriv namn och datum</a:t>
            </a:r>
          </a:p>
        </p:txBody>
      </p:sp>
    </p:spTree>
    <p:extLst>
      <p:ext uri="{BB962C8B-B14F-4D97-AF65-F5344CB8AC3E}">
        <p14:creationId xmlns:p14="http://schemas.microsoft.com/office/powerpoint/2010/main" val="3672251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591E2C4-7363-05D2-4E48-F95C2CC48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40AB2-9B0C-F0A9-F475-EB8C28AA894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5928CF-1215-E272-86D7-9C06986D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4757CF-1BD9-86BA-E919-D4820BD0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F32D-CE1F-44F5-B271-276E313698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591E2C4-7363-05D2-4E48-F95C2CC48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" y="258557"/>
            <a:ext cx="8834064" cy="104795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40AB2-9B0C-F0A9-F475-EB8C28AA89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3575" y="1497013"/>
            <a:ext cx="8834064" cy="42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24A6BA5-2242-077B-6266-5229180D9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54652" y="0"/>
            <a:ext cx="2037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5928CF-1215-E272-86D7-9C06986D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4650" y="6383442"/>
            <a:ext cx="13788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4757CF-1BD9-86BA-E919-D4820BD0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613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55BBC45-3A26-A7BA-8090-2A2E913B9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" y="258557"/>
            <a:ext cx="10864850" cy="104795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5" y="1497013"/>
            <a:ext cx="5181600" cy="42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BAD913-FF42-7008-87EC-4AAFE31995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6825" y="1497013"/>
            <a:ext cx="5181600" cy="42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F32D-CE1F-44F5-B271-276E313698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575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E807F362-43A3-635D-591B-6EDE068B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5256212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5615714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5608370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F32D-CE1F-44F5-B271-276E313698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68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4958628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4952143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B2CE599-3F4E-D878-F00B-240781FE6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54652" y="0"/>
            <a:ext cx="2037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E3A5251C-3681-9F15-E617-74EB74E19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8564" y="658800"/>
            <a:ext cx="5256212" cy="506413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4652" y="6383442"/>
            <a:ext cx="1378800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46E3E8F-5050-BF70-7AFC-9133249C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258557"/>
            <a:ext cx="10864850" cy="104795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0B567C-284F-A264-11CE-A627AFEE2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1497013"/>
            <a:ext cx="10864850" cy="4225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3FDAED-AAF6-78C2-AB20-F980F8737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53493" y="6383442"/>
            <a:ext cx="347493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727342-D1CF-7810-6C46-CB94222BE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8425" y="6383442"/>
            <a:ext cx="40005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Logotyp">
            <a:extLst>
              <a:ext uri="{FF2B5EF4-FFF2-40B4-BE49-F238E27FC236}">
                <a16:creationId xmlns:a16="http://schemas.microsoft.com/office/drawing/2014/main" id="{08775AA0-A6DD-9964-769E-4E00D16B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  <p:pic>
        <p:nvPicPr>
          <p:cNvPr id="10" name="Logotyp negativ" hidden="1">
            <a:extLst>
              <a:ext uri="{FF2B5EF4-FFF2-40B4-BE49-F238E27FC236}">
                <a16:creationId xmlns:a16="http://schemas.microsoft.com/office/drawing/2014/main" id="{5D1A8999-FF72-734C-C7F6-FE4008C4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4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8" r:id="rId23"/>
    <p:sldLayoutId id="2147483719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8">
          <p15:clr>
            <a:srgbClr val="F26B43"/>
          </p15:clr>
        </p15:guide>
        <p15:guide id="3" pos="7262">
          <p15:clr>
            <a:srgbClr val="F26B43"/>
          </p15:clr>
        </p15:guide>
        <p15:guide id="5" orient="horz" pos="823">
          <p15:clr>
            <a:srgbClr val="F26B43"/>
          </p15:clr>
        </p15:guide>
        <p15:guide id="6" orient="horz" pos="3605">
          <p15:clr>
            <a:srgbClr val="F26B43"/>
          </p15:clr>
        </p15:guide>
        <p15:guide id="7" orient="horz" pos="3729">
          <p15:clr>
            <a:srgbClr val="F26B43"/>
          </p15:clr>
        </p15:guide>
        <p15:guide id="8" orient="horz" pos="9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se/imgres?imgurl=http://www.hjarnkoll.se/PageFiles/1360/Morgan-Alling_320x370px%20-%20Kopia.jpg&amp;imgrefurl=http://www.hjarnkoll.se/Om-psykisk-halsa/berattelser/Morgan-Alling/&amp;h=370&amp;w=320&amp;sz=27&amp;tbnid=FLSS7kYt7DwtSM:&amp;tbnh=89&amp;tbnw=77&amp;prev=/search?q=morgan+alling&amp;tbm=isch&amp;tbo=u&amp;zoom=1&amp;q=morgan+alling&amp;docid=YXRrz3cUsaXNCM&amp;hl=sv&amp;sa=X&amp;ei=nX9LT7PyOPD04QSDy4jqAw&amp;sqi=2&amp;ved=0CF8Q9QEwBA&amp;dur=874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7EF2CD69-631A-0F7A-1743-C73192CB3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20486"/>
            <a:ext cx="5889172" cy="4082143"/>
          </a:xfrm>
        </p:spPr>
        <p:txBody>
          <a:bodyPr anchor="t">
            <a:normAutofit fontScale="90000"/>
          </a:bodyPr>
          <a:lstStyle/>
          <a:p>
            <a:r>
              <a:rPr lang="sv-SE" sz="3200" b="1" dirty="0"/>
              <a:t>VÄLKOMMEN TILL INFORMATIONSMÖTE</a:t>
            </a:r>
            <a:br>
              <a:rPr lang="sv-SE" sz="1400" dirty="0"/>
            </a:br>
            <a:br>
              <a:rPr lang="sv-SE" sz="1400" dirty="0"/>
            </a:br>
            <a:r>
              <a:rPr lang="sv-SE" sz="2200" dirty="0"/>
              <a:t>Om att göra en insats som:</a:t>
            </a:r>
            <a:br>
              <a:rPr lang="sv-SE" sz="2200" dirty="0"/>
            </a:br>
            <a:br>
              <a:rPr lang="sv-SE" sz="2200" dirty="0"/>
            </a:br>
            <a:br>
              <a:rPr lang="sv-SE" sz="2000" dirty="0"/>
            </a:br>
            <a:r>
              <a:rPr lang="sv-SE" sz="2200" dirty="0"/>
              <a:t>Familjehem, Jourhem </a:t>
            </a:r>
            <a:br>
              <a:rPr lang="sv-SE" sz="2200" dirty="0"/>
            </a:br>
            <a:r>
              <a:rPr lang="sv-SE" sz="2200" dirty="0"/>
              <a:t>Kontaktfamilj</a:t>
            </a:r>
            <a:br>
              <a:rPr lang="sv-SE" sz="2200" dirty="0"/>
            </a:br>
            <a:r>
              <a:rPr lang="sv-SE" sz="2200" dirty="0"/>
              <a:t>Kontaktperson</a:t>
            </a:r>
            <a:br>
              <a:rPr lang="sv-SE" sz="2200" dirty="0"/>
            </a:br>
            <a:r>
              <a:rPr lang="sv-SE" sz="2200" dirty="0"/>
              <a:t>Umgängestödjare</a:t>
            </a: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  <p:pic>
        <p:nvPicPr>
          <p:cNvPr id="5" name="Platshållare för innehåll 4" descr="En bild som visar utomhus, himmel, moln, vatten&#10;&#10;AI-genererat innehåll kan vara felaktigt.">
            <a:extLst>
              <a:ext uri="{FF2B5EF4-FFF2-40B4-BE49-F238E27FC236}">
                <a16:creationId xmlns:a16="http://schemas.microsoft.com/office/drawing/2014/main" id="{49ECFDC8-0488-F48F-BD01-9C32987C1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32613"/>
          <a:stretch>
            <a:fillRect/>
          </a:stretch>
        </p:blipFill>
        <p:spPr>
          <a:xfrm>
            <a:off x="6935788" y="10"/>
            <a:ext cx="5256212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52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lle: lodrät 5">
            <a:extLst>
              <a:ext uri="{FF2B5EF4-FFF2-40B4-BE49-F238E27FC236}">
                <a16:creationId xmlns:a16="http://schemas.microsoft.com/office/drawing/2014/main" id="{2779FDFE-538C-358C-83FB-C62D2E311FE5}"/>
              </a:ext>
            </a:extLst>
          </p:cNvPr>
          <p:cNvSpPr/>
          <p:nvPr/>
        </p:nvSpPr>
        <p:spPr>
          <a:xfrm>
            <a:off x="8058636" y="3236125"/>
            <a:ext cx="3922776" cy="3436120"/>
          </a:xfrm>
          <a:prstGeom prst="verticalScroll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77" y="3114695"/>
            <a:ext cx="2271761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099" y="769777"/>
            <a:ext cx="10513927" cy="2220311"/>
          </a:xfrm>
        </p:spPr>
        <p:txBody>
          <a:bodyPr>
            <a:normAutofit fontScale="90000"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Lite siffror</a:t>
            </a:r>
            <a:b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2023 var 18 800 barn och unga placerade i familjehem (Totalt fick 25 800 barn och unga heldygnsinsatser under 2023).</a:t>
            </a:r>
            <a:br>
              <a:rPr lang="sv-SE" sz="2000" b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000" b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 flesta som placeras är ungdomar äldre än 12 år och de flesta är pojkar. </a:t>
            </a:r>
            <a:br>
              <a:rPr lang="sv-SE" sz="2000" b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 17 % av barnen bor i sitt eget nätverk.</a:t>
            </a:r>
            <a:br>
              <a:rPr lang="sv-SE" sz="2000" b="0" dirty="0">
                <a:solidFill>
                  <a:schemeClr val="accent5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000" b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Varje år får 10–15 000 barn i Sverige kontaktperson eller kontaktfamilj, två öppenvårdsinsatser från socialtjänsten.</a:t>
            </a:r>
            <a:endParaRPr lang="sv-SE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94016" y="3738702"/>
            <a:ext cx="2804159" cy="2933543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sv-SE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Danderyd 2025</a:t>
            </a:r>
          </a:p>
          <a:p>
            <a:pPr>
              <a:spcBef>
                <a:spcPct val="50000"/>
              </a:spcBef>
            </a:pPr>
            <a:r>
              <a:rPr lang="sv-SE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Sammanlagt har Danderyd 13 barn placerade i familjehem och jourhem.</a:t>
            </a:r>
          </a:p>
          <a:p>
            <a:pPr>
              <a:spcBef>
                <a:spcPct val="50000"/>
              </a:spcBef>
            </a:pPr>
            <a:r>
              <a:rPr lang="sv-SE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personer har KP (5 barn/ungdomar)</a:t>
            </a:r>
          </a:p>
          <a:p>
            <a:pPr>
              <a:spcBef>
                <a:spcPct val="50000"/>
              </a:spcBef>
            </a:pPr>
            <a:r>
              <a:rPr lang="sv-SE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barn har UMS</a:t>
            </a:r>
          </a:p>
          <a:p>
            <a:pPr>
              <a:spcBef>
                <a:spcPct val="50000"/>
              </a:spcBef>
            </a:pPr>
            <a:endParaRPr lang="sv-S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sv-S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C310835-9C35-F515-30F0-4E6C6C792E8A}"/>
              </a:ext>
            </a:extLst>
          </p:cNvPr>
          <p:cNvSpPr txBox="1"/>
          <p:nvPr/>
        </p:nvSpPr>
        <p:spPr>
          <a:xfrm>
            <a:off x="419099" y="3205209"/>
            <a:ext cx="44729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 hade ca 63 000 personer med funktionsnedsättning minst en insats enligt Socialtjänstlagen (</a:t>
            </a:r>
            <a:r>
              <a:rPr lang="sv-SE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 de insatser som redovisas finns:</a:t>
            </a:r>
          </a:p>
          <a:p>
            <a:pPr lvl="1"/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Kontaktperson eller familj</a:t>
            </a:r>
          </a:p>
          <a:p>
            <a:pPr lvl="1"/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-Boendestöd</a:t>
            </a:r>
          </a:p>
          <a:p>
            <a:pPr lvl="1"/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-Hemtjänst</a:t>
            </a:r>
          </a:p>
          <a:p>
            <a:pPr lvl="1"/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-Trygghetslarm</a:t>
            </a:r>
          </a:p>
          <a:p>
            <a:pPr lvl="1"/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-Dagverksamhet</a:t>
            </a:r>
          </a:p>
          <a:p>
            <a:pPr lvl="1"/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-Ledsagning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9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80752" y="355643"/>
            <a:ext cx="8878330" cy="532799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b="1" dirty="0"/>
              <a:t>Några personer som vuxit upp i familjehem</a:t>
            </a:r>
            <a:br>
              <a:rPr lang="sv-SE" b="1" dirty="0"/>
            </a:br>
            <a:endParaRPr lang="sv-SE" dirty="0"/>
          </a:p>
        </p:txBody>
      </p:sp>
      <p:pic>
        <p:nvPicPr>
          <p:cNvPr id="5" name="rg_hi" descr="http://t2.gstatic.com/images?q=tbn:ANd9GcT-RMqkHbpFnuGOvgZYcYvM8M4WiONutsWxKGt1SHOPIV49ymy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980" y="1235214"/>
            <a:ext cx="2245371" cy="264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barackobama.net/pictures/barack-obam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530" y="3955703"/>
            <a:ext cx="2038072" cy="26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54" y="4049105"/>
            <a:ext cx="2164449" cy="270556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54" y="1235214"/>
            <a:ext cx="3978876" cy="2525927"/>
          </a:xfrm>
          <a:prstGeom prst="rect">
            <a:avLst/>
          </a:prstGeom>
        </p:spPr>
      </p:pic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25" y="4036081"/>
            <a:ext cx="1821430" cy="2731612"/>
          </a:xfrm>
        </p:spPr>
      </p:pic>
    </p:spTree>
    <p:extLst>
      <p:ext uri="{BB962C8B-B14F-4D97-AF65-F5344CB8AC3E}">
        <p14:creationId xmlns:p14="http://schemas.microsoft.com/office/powerpoint/2010/main" val="244608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68813" y="631907"/>
            <a:ext cx="7595297" cy="2396358"/>
          </a:xfrm>
        </p:spPr>
        <p:txBody>
          <a:bodyPr>
            <a:noAutofit/>
          </a:bodyPr>
          <a:lstStyle/>
          <a:p>
            <a:r>
              <a:rPr lang="sv-SE" sz="9600" b="1" dirty="0"/>
              <a:t>DU BEHÖVS!!</a:t>
            </a:r>
          </a:p>
        </p:txBody>
      </p:sp>
      <p:pic>
        <p:nvPicPr>
          <p:cNvPr id="4" name="Picture 2" descr="\\Ad.stockholm.se\cli-home\ca2home014\aa69819\Documents\My Pictures\Teckningar till arbetet\Familjehem-frams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31" y="3028265"/>
            <a:ext cx="46450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4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99A455E-6ADC-FD3C-2437-A14C8E95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956439" y="881744"/>
            <a:ext cx="5139559" cy="3755570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Välkommen med din intresseanmälan! </a:t>
            </a:r>
            <a:br>
              <a:rPr lang="sv-SE" sz="2400" dirty="0"/>
            </a:br>
            <a:br>
              <a:rPr lang="sv-SE" sz="2200" dirty="0"/>
            </a:br>
            <a: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  <a:t>Se gärna vidare på hemsidan: danderyd.se/familjehem</a:t>
            </a:r>
            <a:b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  <a:t>Du kan nå oss:</a:t>
            </a:r>
            <a:b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familjehem@danderyd.se</a:t>
            </a:r>
            <a:b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  <a:t>Vi har  även annons på familjehemsbanken.se</a:t>
            </a:r>
            <a:b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  <a:t>Besöksadress: Golfvägen 4 (</a:t>
            </a:r>
            <a:r>
              <a:rPr lang="sv-S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Mörby</a:t>
            </a:r>
            <a: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  <a:t> C)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DE193D-926F-8AF5-652E-33F5E1A4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152" y="4737968"/>
            <a:ext cx="5139560" cy="998482"/>
          </a:xfrm>
        </p:spPr>
        <p:txBody>
          <a:bodyPr>
            <a:normAutofit fontScale="40000" lnSpcReduction="20000"/>
          </a:bodyPr>
          <a:lstStyle/>
          <a:p>
            <a:endParaRPr lang="sv-SE" dirty="0"/>
          </a:p>
          <a:p>
            <a:r>
              <a:rPr lang="sv-SE" sz="13500" b="1" dirty="0"/>
              <a:t>  </a:t>
            </a:r>
            <a:r>
              <a:rPr lang="sv-SE" sz="13500" b="1" dirty="0">
                <a:latin typeface="Arial" panose="020B0604020202020204" pitchFamily="34" charset="0"/>
                <a:cs typeface="Arial" panose="020B0604020202020204" pitchFamily="34" charset="0"/>
              </a:rPr>
              <a:t>Tack för i dag!</a:t>
            </a:r>
          </a:p>
          <a:p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A2AE1E4-EB48-05A3-2834-8E8132205D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8154" b="-1"/>
          <a:stretch>
            <a:fillRect/>
          </a:stretch>
        </p:blipFill>
        <p:spPr>
          <a:xfrm>
            <a:off x="6935788" y="0"/>
            <a:ext cx="5256212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57743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5983138-95ED-350D-9047-6FCF1D67B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24" y="5717844"/>
            <a:ext cx="4201706" cy="11274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7ACECC5-E01F-0519-912D-1E097CFB4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1" y="1306513"/>
            <a:ext cx="7522588" cy="393682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E85CE27-9F63-2FB5-D999-B07343D5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518113"/>
            <a:ext cx="10864850" cy="1047956"/>
          </a:xfrm>
        </p:spPr>
        <p:txBody>
          <a:bodyPr>
            <a:normAutofit fontScale="90000"/>
          </a:bodyPr>
          <a:lstStyle/>
          <a:p>
            <a:r>
              <a:rPr lang="sv-SE" sz="3600" b="1" kern="0" spc="60" dirty="0">
                <a:solidFill>
                  <a:srgbClr val="000000"/>
                </a:solidFill>
                <a:latin typeface="Arial"/>
              </a:rPr>
              <a:t>Det går att göra en insats på olika vis inom Socialförvaltningen</a:t>
            </a:r>
            <a:br>
              <a:rPr lang="sv-SE" b="1" kern="0" spc="60" dirty="0">
                <a:solidFill>
                  <a:srgbClr val="000000"/>
                </a:solidFill>
                <a:latin typeface="Arial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9E9B59-61EA-D999-6D94-F6652F810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05597" cy="4351338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r>
              <a:rPr lang="sv-SE" sz="2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Familjehem</a:t>
            </a:r>
          </a:p>
          <a:p>
            <a:pPr marL="0" indent="0">
              <a:buNone/>
            </a:pPr>
            <a:r>
              <a:rPr lang="sv-S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 familjehem tar emot barn för stadigvarande vård och fostran.</a:t>
            </a:r>
          </a:p>
          <a:p>
            <a:pPr marL="0" indent="0">
              <a:buNone/>
            </a:pPr>
            <a:r>
              <a:rPr lang="sv-S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ny familjemedlem!</a:t>
            </a:r>
            <a:br>
              <a:rPr lang="sv-S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" indent="-179705"/>
            <a:r>
              <a:rPr lang="sv-SE" sz="22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Jourhem</a:t>
            </a:r>
          </a:p>
          <a:p>
            <a:pPr marL="0" indent="0">
              <a:buNone/>
            </a:pPr>
            <a:r>
              <a:rPr lang="sv-SE" sz="220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jourfamilj tar emot barn som akut behöver komma hemifrån.  Barnet stannar en kortare tid (ca 4-12 månader), ibland i väntan på att få komma till ett familjehem. Ställer högre krav på flexibiliet! Ofta finns inte så mkt kunskap om barnet. 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F1B290-B52B-16B7-D3BA-3D0BFB96F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592" y="1825625"/>
            <a:ext cx="4694208" cy="3936820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179705" indent="-179705"/>
            <a:r>
              <a:rPr lang="sv-SE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Kontaktfamilj/kontaktperson </a:t>
            </a:r>
            <a:endParaRPr lang="en-US"/>
          </a:p>
          <a:p>
            <a:pPr marL="0" indent="0">
              <a:buNone/>
            </a:pPr>
            <a:r>
              <a:rPr lang="sv-SE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kontaktfamilj stöder en förälder som lever i en utsatt situation. Barnet kan vistas 1–2 helger i månaden i kontaktfamiljen. </a:t>
            </a:r>
          </a:p>
          <a:p>
            <a:pPr marL="0" indent="0">
              <a:buNone/>
            </a:pPr>
            <a:r>
              <a:rPr lang="sv-S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Kontaktperson innebär ej boende, och  gäller oftast tonåringar eller vuxna. Ofta för att stödja socialt. </a:t>
            </a:r>
            <a:br>
              <a:rPr lang="sv-S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" indent="-179705"/>
            <a:r>
              <a:rPr lang="sv-SE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Umgängestödjare</a:t>
            </a:r>
          </a:p>
          <a:p>
            <a:pPr marL="0" indent="0">
              <a:buNone/>
            </a:pPr>
            <a:r>
              <a:rPr lang="sv-S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 med vid umgänge när det finns en konflikt mellan föräldrar. Beslut från Tingsrätten. Handläggs av familjerätten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028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972B5E-A7BB-7AAD-3F89-B95BE7A9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Göra en insats hos andra aktörer:</a:t>
            </a:r>
            <a:endParaRPr lang="sv-SE" sz="32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18FB91-8E1F-B86B-0935-B01476F7CA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Ledsagare </a:t>
            </a:r>
            <a:br>
              <a:rPr lang="sv-S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inom LSS</a:t>
            </a:r>
            <a:br>
              <a:rPr lang="sv-S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man</a:t>
            </a: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Ställföreträdande vårdnadshavare t.ex. för ensamkommande barn och ungdomar.</a:t>
            </a: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Ansöks hos överförmyndarnämnden.</a:t>
            </a: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Ideell stödperson</a:t>
            </a:r>
            <a:br>
              <a:rPr lang="sv-SE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Kyrkor, privata organisationer som BRIS, Rädda Barnen, ungdomsjourer etc.</a:t>
            </a:r>
            <a:endParaRPr lang="sv-SE" dirty="0">
              <a:solidFill>
                <a:schemeClr val="accent5"/>
              </a:solidFill>
            </a:endParaRP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A989FF9C-00C7-D26B-4A89-16A8595571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r="18246"/>
          <a:stretch>
            <a:fillRect/>
          </a:stretch>
        </p:blipFill>
        <p:spPr>
          <a:xfrm>
            <a:off x="7090969" y="1015429"/>
            <a:ext cx="4260925" cy="41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2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 kan vara </a:t>
            </a:r>
            <a:r>
              <a:rPr lang="sv-S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uppdragstagare</a:t>
            </a:r>
            <a:r>
              <a:rPr lang="sv-S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4294967295"/>
          </p:nvPr>
        </p:nvSpPr>
        <p:spPr>
          <a:xfrm>
            <a:off x="699530" y="1426464"/>
            <a:ext cx="10654270" cy="467777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sv-SE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Vi söker olika :</a:t>
            </a:r>
            <a:endParaRPr lang="sv-SE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sv-SE" sz="2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Gifta, sambos, särbos eller ensamstående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sv-SE" sz="2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eller utan barn</a:t>
            </a:r>
            <a:endParaRPr lang="sv-SE" sz="2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sv-SE" sz="2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 förekomst i polisregister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sv-SE" sz="2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Olika yrken och erfarenheter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sv-SE" sz="2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Olika etnicitet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sv-SE" sz="2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livssituation- hälsa, jobb, boende etc.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sv-SE" sz="2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tid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sv-SE" sz="2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Känner sig trygg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sv-SE" sz="2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Öppen för samarbete                               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endParaRPr lang="sv-S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sv-SE" sz="1050" dirty="0">
              <a:solidFill>
                <a:srgbClr val="0070C0"/>
              </a:solidFill>
              <a:latin typeface="Gill Sans MT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47" y="2713595"/>
            <a:ext cx="305075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98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6616" y="438912"/>
            <a:ext cx="10505756" cy="639543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b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finns fler kriterium för att bli familjehem -  </a:t>
            </a:r>
            <a:br>
              <a:rPr lang="sv-S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 kan bli familjehem / jourhem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8328" y="1516834"/>
            <a:ext cx="11269361" cy="430789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tabLst>
                <a:tab pos="190500" algn="l"/>
              </a:tabLst>
            </a:pP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stabil och trygg livssituation som man är nöjd och tillfreds med</a:t>
            </a:r>
          </a:p>
          <a:p>
            <a:pPr>
              <a:spcBef>
                <a:spcPct val="50000"/>
              </a:spcBef>
              <a:tabLst>
                <a:tab pos="190500" algn="l"/>
              </a:tabLst>
            </a:pP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 (eget rum till barnet) och utrymme, fysiskt och mentalt</a:t>
            </a:r>
          </a:p>
          <a:p>
            <a:pPr>
              <a:spcBef>
                <a:spcPct val="50000"/>
              </a:spcBef>
              <a:tabLst>
                <a:tab pos="190500" algn="l"/>
              </a:tabLst>
            </a:pP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hälsa och arbetsför</a:t>
            </a:r>
          </a:p>
          <a:p>
            <a:pPr>
              <a:spcBef>
                <a:spcPct val="50000"/>
              </a:spcBef>
              <a:tabLst>
                <a:tab pos="190500" algn="l"/>
              </a:tabLst>
            </a:pP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 och ork (dina barn är äldre än 3 år)</a:t>
            </a:r>
          </a:p>
          <a:p>
            <a:pPr>
              <a:spcBef>
                <a:spcPct val="50000"/>
              </a:spcBef>
              <a:tabLst>
                <a:tab pos="190500" algn="l"/>
              </a:tabLst>
            </a:pP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 tryggt nätverk</a:t>
            </a:r>
          </a:p>
          <a:p>
            <a:pPr>
              <a:spcBef>
                <a:spcPct val="50000"/>
              </a:spcBef>
              <a:tabLst>
                <a:tab pos="190500" algn="l"/>
              </a:tabLst>
            </a:pP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Öppen för att ta emot olikhet - barn från olika miljöer och kulturer</a:t>
            </a:r>
          </a:p>
          <a:p>
            <a:pPr>
              <a:spcBef>
                <a:spcPct val="50000"/>
              </a:spcBef>
              <a:tabLst>
                <a:tab pos="190500" algn="l"/>
              </a:tabLst>
            </a:pP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Öppen för samarbete med t ex socialtjänst, skola och barnets familj</a:t>
            </a:r>
          </a:p>
          <a:p>
            <a:pPr>
              <a:spcBef>
                <a:spcPct val="50000"/>
              </a:spcBef>
              <a:tabLst>
                <a:tab pos="190500" algn="l"/>
              </a:tabLst>
            </a:pP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stabil ekonomi och inga förekomster hos Kronofogden</a:t>
            </a:r>
          </a:p>
          <a:p>
            <a:pPr>
              <a:spcBef>
                <a:spcPct val="50000"/>
              </a:spcBef>
              <a:tabLst>
                <a:tab pos="190500" algn="l"/>
              </a:tabLst>
            </a:pP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 förekomst i polisregistret</a:t>
            </a:r>
          </a:p>
          <a:p>
            <a:pPr>
              <a:spcBef>
                <a:spcPct val="50000"/>
              </a:spcBef>
              <a:tabLst>
                <a:tab pos="190500" algn="l"/>
              </a:tabLst>
            </a:pP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Känner sig känslomässigt trygg och vill försöka förstå hur det är för andra. </a:t>
            </a:r>
          </a:p>
          <a:p>
            <a:pPr>
              <a:spcBef>
                <a:spcPct val="50000"/>
              </a:spcBef>
              <a:tabLst>
                <a:tab pos="190500" algn="l"/>
              </a:tabLst>
            </a:pPr>
            <a:endParaRPr lang="sv-S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  <a:tabLst>
                <a:tab pos="190500" algn="l"/>
              </a:tabLst>
            </a:pPr>
            <a:r>
              <a:rPr lang="sv-SE" b="1" dirty="0">
                <a:solidFill>
                  <a:srgbClr val="EB9D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P</a:t>
            </a:r>
            <a:r>
              <a:rPr lang="sv-SE" sz="2000" b="1" dirty="0">
                <a:solidFill>
                  <a:srgbClr val="EB9D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st! Du behöver inte vara perfekt eller vara på ett speciellt vis,  vi söker olika!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85" y="1618488"/>
            <a:ext cx="2892563" cy="26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5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03545-E680-A509-7031-D0899236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1" y="-98059"/>
            <a:ext cx="10864850" cy="1047956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Hur går en utredning till?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7D7123-2C12-D29A-719B-93C0AFCB1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192" y="1481328"/>
            <a:ext cx="5451984" cy="485546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sv-SE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Familjehem/jourhem</a:t>
            </a:r>
            <a:endParaRPr lang="sv-SE" sz="2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sv-SE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Intresseanmälan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Samtycke för att ta registerutdrag från Polis, Socialtjänst, Kronofogden samt Försäkringskassan (5 år tillbaka)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Två referenser- tidigare uppdrag, professionell och privat.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Ifyllande av Socialstyrelsens bedömningsinstrument BRA-</a:t>
            </a:r>
            <a:r>
              <a:rPr lang="sv-SE" sz="21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</a:t>
            </a:r>
            <a:endParaRPr lang="sv-SE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sv-SE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Flera samtal och intervju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21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Genogram</a:t>
            </a:r>
            <a:r>
              <a:rPr lang="sv-SE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Vinjetter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Hembesök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 och återkoppling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Beslut i Socialnämnden för godkännande som familjehem för specifikt barn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Generellt godkännande för jourhem.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7E0CD85-4721-C440-B76E-F7966402E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91" y="4177819"/>
            <a:ext cx="3138334" cy="2361129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C9E5D1E-EB23-27CE-2554-E9EEAD1CC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465" y="1481328"/>
            <a:ext cx="5259960" cy="3136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Kontaktfamilj, kontaktperson, umgängesstödjare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Intresseanmälan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Samtycke för att ta registerutdrag från Polis, Socialtjänsten (5 år tillbaka)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Två referenser- professionell och privat</a:t>
            </a:r>
          </a:p>
          <a:p>
            <a:pPr>
              <a:spcBef>
                <a:spcPct val="50000"/>
              </a:spcBef>
            </a:pPr>
            <a:r>
              <a:rPr lang="sv-SE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Samtal och intervju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Genogram</a:t>
            </a:r>
            <a:r>
              <a:rPr lang="sv-SE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Hembesök endast vid kontaktfamilj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Återkoppling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91F8708-DDA3-FDB4-0B63-CF834DD99EF6}"/>
              </a:ext>
            </a:extLst>
          </p:cNvPr>
          <p:cNvSpPr txBox="1"/>
          <p:nvPr/>
        </p:nvSpPr>
        <p:spPr>
          <a:xfrm>
            <a:off x="5257800" y="5358384"/>
            <a:ext cx="356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Legitimation &amp; Folkbokföring!</a:t>
            </a:r>
          </a:p>
        </p:txBody>
      </p:sp>
    </p:spTree>
    <p:extLst>
      <p:ext uri="{BB962C8B-B14F-4D97-AF65-F5344CB8AC3E}">
        <p14:creationId xmlns:p14="http://schemas.microsoft.com/office/powerpoint/2010/main" val="204077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57526"/>
              </p:ext>
            </p:extLst>
          </p:nvPr>
        </p:nvGraphicFramePr>
        <p:xfrm>
          <a:off x="6020550" y="1237220"/>
          <a:ext cx="5306138" cy="439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p" r:id="rId2" imgW="4495238" imgH="3723810" progId="">
                  <p:embed/>
                </p:oleObj>
              </mc:Choice>
              <mc:Fallback>
                <p:oleObj name="Klipp" r:id="rId2" imgW="4495238" imgH="3723810" progId="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550" y="1237220"/>
                        <a:ext cx="5306138" cy="439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789" y="238898"/>
            <a:ext cx="9588843" cy="998322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br>
              <a:rPr lang="sv-SE" b="1" dirty="0"/>
            </a:br>
            <a:r>
              <a:rPr lang="sv-SE" sz="4900" b="1" dirty="0">
                <a:solidFill>
                  <a:schemeClr val="tx1"/>
                </a:solidFill>
              </a:rPr>
              <a:t>Matchning</a:t>
            </a:r>
            <a:br>
              <a:rPr lang="sv-SE" b="1" dirty="0"/>
            </a:br>
            <a:endParaRPr lang="sv-SE" sz="1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0665" y="649225"/>
            <a:ext cx="5458968" cy="5651306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br>
              <a:rPr lang="sv-S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ser till barnets -och personens behov och matchar familj/person efter det.  </a:t>
            </a:r>
          </a:p>
          <a:p>
            <a:pPr marL="0" indent="0">
              <a:spcBef>
                <a:spcPct val="50000"/>
              </a:spcBef>
              <a:buNone/>
            </a:pPr>
            <a:br>
              <a:rPr lang="sv-S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tittar t ex på:</a:t>
            </a:r>
          </a:p>
          <a:p>
            <a:pPr marL="0" indent="0">
              <a:spcBef>
                <a:spcPct val="50000"/>
              </a:spcBef>
              <a:buNone/>
            </a:pPr>
            <a:endParaRPr lang="sv-SE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Ålder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Erfarenheter/resurser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Intressen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Kultur/bakgrund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Familjesammansättning (FH/J/KF)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91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1515D5-0925-0665-CC0D-4D8E9E46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är anledning till att uppdragstagare behövs?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C7BC5B-32E2-5007-5716-064834CAD98D}"/>
              </a:ext>
            </a:extLst>
          </p:cNvPr>
          <p:cNvSpPr txBox="1"/>
          <p:nvPr/>
        </p:nvSpPr>
        <p:spPr>
          <a:xfrm>
            <a:off x="284714" y="1591056"/>
            <a:ext cx="3910965" cy="293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Kontaktperson/Kontaktfamilj</a:t>
            </a:r>
          </a:p>
          <a:p>
            <a:endParaRPr lang="sv-S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Behov av utöka nätverket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 sedd och ha någon att prata 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Socialt stöd i olika sammanhang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Stöd för att aktivera sig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Förälder behöver avlastning pga.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ansträngd livssituation eller skörhet.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4D9DED0-8C5B-294D-1AFF-7CABD523EE2C}"/>
              </a:ext>
            </a:extLst>
          </p:cNvPr>
          <p:cNvSpPr txBox="1"/>
          <p:nvPr/>
        </p:nvSpPr>
        <p:spPr>
          <a:xfrm>
            <a:off x="5736113" y="1463040"/>
            <a:ext cx="5899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Familjehem/ Jourhem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Föräldrars problematik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Psykisk ohälsa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Bristande omsorgsförmåga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Relationsproblem med konflikter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Missbruk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Barns eget beteende t ex kriminalitet, </a:t>
            </a:r>
            <a:r>
              <a:rPr lang="sv-S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 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pågående missbruk.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Ensamkommande barn som saknar vårdnadshavare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Sverige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97442D4D-935C-D6BF-299A-7D6F8650DEA0}"/>
              </a:ext>
            </a:extLst>
          </p:cNvPr>
          <p:cNvSpPr/>
          <p:nvPr/>
        </p:nvSpPr>
        <p:spPr>
          <a:xfrm>
            <a:off x="3047999" y="4706176"/>
            <a:ext cx="2638098" cy="13688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64F4E08-427D-DB85-69CF-EE4F27A9EDBF}"/>
              </a:ext>
            </a:extLst>
          </p:cNvPr>
          <p:cNvSpPr/>
          <p:nvPr/>
        </p:nvSpPr>
        <p:spPr>
          <a:xfrm>
            <a:off x="5686097" y="4592909"/>
            <a:ext cx="3536731" cy="21740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70000"/>
              </a:spcBef>
              <a:tabLst>
                <a:tab pos="2190750" algn="l"/>
              </a:tabLst>
            </a:pP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Olika lagkriterium kan ligga till grund; </a:t>
            </a:r>
          </a:p>
          <a:p>
            <a:pPr>
              <a:spcBef>
                <a:spcPct val="70000"/>
              </a:spcBef>
              <a:tabLst>
                <a:tab pos="2190750" algn="l"/>
              </a:tabLst>
            </a:pPr>
            <a:r>
              <a:rPr lang="sv-SE" b="1" dirty="0">
                <a:solidFill>
                  <a:srgbClr val="E8E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= </a:t>
            </a:r>
            <a:r>
              <a:rPr lang="sv-SE" dirty="0">
                <a:solidFill>
                  <a:srgbClr val="E8E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frivillig placering, beviljad bistånd</a:t>
            </a:r>
          </a:p>
          <a:p>
            <a:pPr>
              <a:spcBef>
                <a:spcPct val="70000"/>
              </a:spcBef>
              <a:tabLst>
                <a:tab pos="2190750" algn="l"/>
              </a:tabLst>
            </a:pPr>
            <a:r>
              <a:rPr lang="sv-SE" b="1" dirty="0">
                <a:solidFill>
                  <a:srgbClr val="E8E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LVU = </a:t>
            </a:r>
            <a:r>
              <a:rPr lang="sv-SE" dirty="0">
                <a:solidFill>
                  <a:srgbClr val="E8E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tvångsplacering </a:t>
            </a:r>
          </a:p>
        </p:txBody>
      </p:sp>
      <p:pic>
        <p:nvPicPr>
          <p:cNvPr id="10" name="Picture 2" descr="\\Ad.stockholm.se\cli-home\ca2home014\aa69819\Documents\My Pictures\paragra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75" y="3388518"/>
            <a:ext cx="2794304" cy="20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1FE5157-E8F1-D534-B366-EC400CFA25E9}"/>
              </a:ext>
            </a:extLst>
          </p:cNvPr>
          <p:cNvSpPr txBox="1"/>
          <p:nvPr/>
        </p:nvSpPr>
        <p:spPr>
          <a:xfrm>
            <a:off x="284714" y="4635571"/>
            <a:ext cx="38395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</a:t>
            </a:r>
            <a:r>
              <a:rPr lang="sv-S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umgängesstöd</a:t>
            </a:r>
          </a:p>
          <a:p>
            <a:endParaRPr lang="sv-S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ofta pga. pågående</a:t>
            </a:r>
          </a:p>
          <a:p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konflikt mellan skilda föräldrar eller </a:t>
            </a:r>
          </a:p>
          <a:p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barns utsatthet av våld, rädsla. </a:t>
            </a:r>
          </a:p>
        </p:txBody>
      </p:sp>
    </p:spTree>
    <p:extLst>
      <p:ext uri="{BB962C8B-B14F-4D97-AF65-F5344CB8AC3E}">
        <p14:creationId xmlns:p14="http://schemas.microsoft.com/office/powerpoint/2010/main" val="333634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E0B62-E7B4-282B-57A7-C71C76A3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258557"/>
            <a:ext cx="10864850" cy="1047956"/>
          </a:xfrm>
        </p:spPr>
        <p:txBody>
          <a:bodyPr anchor="b">
            <a:normAutofit/>
          </a:bodyPr>
          <a:lstStyle/>
          <a:p>
            <a:pPr>
              <a:spcBef>
                <a:spcPct val="50000"/>
              </a:spcBef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Arvode-  och omkostnad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FBCADE-294C-EB9F-1402-58755005F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59" y="1306513"/>
            <a:ext cx="6144323" cy="48824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sv-SE" sz="1500" dirty="0"/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sv-SE" sz="2000" dirty="0">
                <a:solidFill>
                  <a:srgbClr val="002060"/>
                </a:solidFill>
              </a:rPr>
              <a:t>Danderyds kommun följer SKR:s rekommendationer (Sveriges kommuner och regioner) som baseras på regeringens årliga prisbasbelopp som används för att beräkna skatter och avgifter inom socialförsäkringen.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sv-SE" sz="2000" dirty="0">
                <a:solidFill>
                  <a:srgbClr val="002060"/>
                </a:solidFill>
              </a:rPr>
              <a:t>Ersättningen sätts i förhållande till ålder och problematik. 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sv-SE" sz="2000" b="1" dirty="0">
                <a:solidFill>
                  <a:srgbClr val="002060"/>
                </a:solidFill>
              </a:rPr>
              <a:t>Arvode: </a:t>
            </a:r>
            <a:r>
              <a:rPr lang="sv-SE" sz="2000" dirty="0">
                <a:solidFill>
                  <a:srgbClr val="002060"/>
                </a:solidFill>
              </a:rPr>
              <a:t>är ersättning för att du har uppdraget 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sv-SE" sz="2000" dirty="0">
                <a:solidFill>
                  <a:srgbClr val="002060"/>
                </a:solidFill>
              </a:rPr>
              <a:t>För umgängestödjare är det en fast kostnad  (beskattas).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sv-SE" sz="2000" b="1" dirty="0">
                <a:solidFill>
                  <a:srgbClr val="002060"/>
                </a:solidFill>
              </a:rPr>
              <a:t>Omkostnad: </a:t>
            </a:r>
            <a:r>
              <a:rPr lang="sv-SE" sz="2000" dirty="0">
                <a:solidFill>
                  <a:srgbClr val="002060"/>
                </a:solidFill>
              </a:rPr>
              <a:t>som KP, ersättning för utlägg för egen aktivitet, fika etc. 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sv-SE" sz="2000" dirty="0">
                <a:solidFill>
                  <a:srgbClr val="002060"/>
                </a:solidFill>
              </a:rPr>
              <a:t>För familjehemmet är det ett bidrag till barnet för uppehälle, fritid, fickpengar, mat, sparande, kläder, mm. Kontaktfamiljer får ersättning för mat och aktivitet. 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sv-SE" sz="2000" dirty="0">
                <a:solidFill>
                  <a:srgbClr val="002060"/>
                </a:solidFill>
              </a:rPr>
              <a:t>Utgår inte för umgängestödjare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30" y="1497013"/>
            <a:ext cx="2524990" cy="422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0423508"/>
      </p:ext>
    </p:extLst>
  </p:cSld>
  <p:clrMapOvr>
    <a:masterClrMapping/>
  </p:clrMapOvr>
</p:sld>
</file>

<file path=ppt/theme/theme1.xml><?xml version="1.0" encoding="utf-8"?>
<a:theme xmlns:a="http://schemas.openxmlformats.org/drawingml/2006/main" name="Danderyds kommun">
  <a:themeElements>
    <a:clrScheme name="Danderyd 1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00526E"/>
      </a:accent1>
      <a:accent2>
        <a:srgbClr val="BA5172"/>
      </a:accent2>
      <a:accent3>
        <a:srgbClr val="5E7C7B"/>
      </a:accent3>
      <a:accent4>
        <a:srgbClr val="766BB0"/>
      </a:accent4>
      <a:accent5>
        <a:srgbClr val="4B7D95"/>
      </a:accent5>
      <a:accent6>
        <a:srgbClr val="4A805B"/>
      </a:accent6>
      <a:hlink>
        <a:srgbClr val="4B7D95"/>
      </a:hlink>
      <a:folHlink>
        <a:srgbClr val="BA5172"/>
      </a:folHlink>
    </a:clrScheme>
    <a:fontScheme name="Danderyds kommun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nderyds kommun" id="{DD46B16A-9A00-497A-8834-0D6A22BE506E}" vid="{22F7F476-D1C6-4CED-8274-BFAFB53DEE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58B9F851F22D44AD19B1DE21D3797E" ma:contentTypeVersion="2" ma:contentTypeDescription="Skapa ett nytt dokument." ma:contentTypeScope="" ma:versionID="c1d0348f674b4567cd6ada78d69e5a55">
  <xsd:schema xmlns:xsd="http://www.w3.org/2001/XMLSchema" xmlns:xs="http://www.w3.org/2001/XMLSchema" xmlns:p="http://schemas.microsoft.com/office/2006/metadata/properties" xmlns:ns2="c4967ab0-7526-4c75-aea2-6f6a2a44f7a4" targetNamespace="http://schemas.microsoft.com/office/2006/metadata/properties" ma:root="true" ma:fieldsID="94e63d51c614e175e394091c66bc124f" ns2:_="">
    <xsd:import namespace="c4967ab0-7526-4c75-aea2-6f6a2a44f7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67ab0-7526-4c75-aea2-6f6a2a44f7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A0728F-4A49-4D81-BD07-3E954A123B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7DC46-82C1-44EE-AB7A-7025C8EDFD6B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4967ab0-7526-4c75-aea2-6f6a2a44f7a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17694D1-6A4B-40B4-8943-4C8D1447E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67ab0-7526-4c75-aea2-6f6a2a44f7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Danderyds kommun</Template>
  <TotalTime>807</TotalTime>
  <Words>1010</Words>
  <Application>Microsoft Office PowerPoint</Application>
  <PresentationFormat>Bredbild</PresentationFormat>
  <Paragraphs>126</Paragraphs>
  <Slides>13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Georgia</vt:lpstr>
      <vt:lpstr>Gill Sans MT</vt:lpstr>
      <vt:lpstr>Danderyds kommun</vt:lpstr>
      <vt:lpstr>Klipp</vt:lpstr>
      <vt:lpstr>VÄLKOMMEN TILL INFORMATIONSMÖTE  Om att göra en insats som:   Familjehem, Jourhem  Kontaktfamilj Kontaktperson Umgängestödjare           </vt:lpstr>
      <vt:lpstr>Det går att göra en insats på olika vis inom Socialförvaltningen </vt:lpstr>
      <vt:lpstr>Göra en insats hos andra aktörer:</vt:lpstr>
      <vt:lpstr>Vem kan vara uppdragstagare? </vt:lpstr>
      <vt:lpstr>                Det finns fler kriterium för att bli familjehem -   Vem kan bli familjehem / jourhem</vt:lpstr>
      <vt:lpstr>Hur går en utredning till? </vt:lpstr>
      <vt:lpstr> Matchning </vt:lpstr>
      <vt:lpstr>Vad är anledning till att uppdragstagare behövs? </vt:lpstr>
      <vt:lpstr>Arvode-  och omkostnad </vt:lpstr>
      <vt:lpstr>Lite siffror  Under 2023 var 18 800 barn och unga placerade i familjehem (Totalt fick 25 800 barn och unga heldygnsinsatser under 2023).  -De flesta som placeras är ungdomar äldre än 12 år och de flesta är pojkar.  -Ca 17 % av barnen bor i sitt eget nätverk.  Varje år får 10–15 000 barn i Sverige kontaktperson eller kontaktfamilj, två öppenvårdsinsatser från socialtjänsten.</vt:lpstr>
      <vt:lpstr> Några personer som vuxit upp i familjehem </vt:lpstr>
      <vt:lpstr>DU BEHÖVS!!</vt:lpstr>
      <vt:lpstr>Välkommen med din intresseanmälan!   Se gärna vidare på hemsidan: danderyd.se/familjehem  Du kan nå oss: familjehem@danderyd.se  Vi har  även annons på familjehemsbanken.se  Besöksadress: Golfvägen 4 (Mörby 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INFORMATIONSMÖTE  Om att göra en insats som:   Familjehem, Jourhem  Kontaktfamilj Kontaktperson Umgängestödjare  </dc:title>
  <dc:creator>Marie Wahlsberg Hermansson</dc:creator>
  <cp:lastModifiedBy>Amanda Bremgård</cp:lastModifiedBy>
  <cp:revision>4</cp:revision>
  <dcterms:created xsi:type="dcterms:W3CDTF">2025-09-26T07:41:39Z</dcterms:created>
  <dcterms:modified xsi:type="dcterms:W3CDTF">2026-02-09T12:57:03Z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0x010100E658B9F851F22D44AD19B1DE21D3797E</vt:lpwstr>
  </property>
</Properties>
</file>